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sldIdLst>
    <p:sldId id="256" r:id="rId2"/>
    <p:sldId id="270" r:id="rId3"/>
    <p:sldId id="288" r:id="rId4"/>
    <p:sldId id="265" r:id="rId5"/>
    <p:sldId id="257" r:id="rId6"/>
    <p:sldId id="272" r:id="rId7"/>
    <p:sldId id="277" r:id="rId8"/>
    <p:sldId id="282" r:id="rId9"/>
    <p:sldId id="29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660" autoAdjust="0"/>
  </p:normalViewPr>
  <p:slideViewPr>
    <p:cSldViewPr snapToGrid="0"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46533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29626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8920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9029075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7284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8143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8675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62121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4128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92720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3349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6481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559393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1947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6105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75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9419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0268-AE97-4EFE-926E-CB0CBC8C4B0D}" type="datetimeFigureOut">
              <a:rPr lang="ru-RU" smtClean="0"/>
              <a:pPr/>
              <a:t>03.06.2015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4DE52-4129-4B6A-A5E9-B8448A182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981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  <p:sldLayoutId id="2147483948" r:id="rId17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sz="2800" dirty="0" err="1" smtClean="0"/>
              <a:t>Антикоррупционная</a:t>
            </a:r>
            <a:r>
              <a:rPr lang="ru-RU" sz="2800" dirty="0" smtClean="0"/>
              <a:t> работа в образовательных организациях Рыбно-Слободского муниципального района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МКУ </a:t>
            </a:r>
            <a:r>
              <a:rPr lang="ru-RU" dirty="0" smtClean="0"/>
              <a:t>«Отдел образования» </a:t>
            </a:r>
          </a:p>
          <a:p>
            <a:r>
              <a:rPr lang="ru-RU" dirty="0" err="1" smtClean="0"/>
              <a:t>пгт</a:t>
            </a:r>
            <a:r>
              <a:rPr lang="ru-RU" dirty="0" smtClean="0"/>
              <a:t> Рыбная Слобода</a:t>
            </a:r>
          </a:p>
          <a:p>
            <a:r>
              <a:rPr lang="ru-RU" dirty="0" smtClean="0"/>
              <a:t>июнь</a:t>
            </a:r>
            <a:r>
              <a:rPr lang="ru-RU" dirty="0" smtClean="0"/>
              <a:t> 2015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6056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Система образования 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Рыбно-Слободского муниципального района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085" y="1481545"/>
            <a:ext cx="7886700" cy="36242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27 общеобразовательных </a:t>
            </a:r>
            <a:r>
              <a:rPr lang="ru-RU" sz="2800" dirty="0" smtClean="0"/>
              <a:t>организаций</a:t>
            </a:r>
            <a:endParaRPr lang="ru-RU" sz="2800" dirty="0" smtClean="0"/>
          </a:p>
          <a:p>
            <a:r>
              <a:rPr lang="ru-RU" sz="2800" dirty="0" smtClean="0"/>
              <a:t>2419 обучающихся</a:t>
            </a:r>
          </a:p>
          <a:p>
            <a:r>
              <a:rPr lang="ru-RU" sz="2800" dirty="0" smtClean="0"/>
              <a:t>11 </a:t>
            </a:r>
            <a:r>
              <a:rPr lang="ru-RU" sz="2800" dirty="0" smtClean="0"/>
              <a:t>основных общеобразовательных школ</a:t>
            </a:r>
          </a:p>
          <a:p>
            <a:r>
              <a:rPr lang="ru-RU" sz="2800" dirty="0" smtClean="0"/>
              <a:t>16 </a:t>
            </a:r>
            <a:r>
              <a:rPr lang="ru-RU" sz="2800" dirty="0" smtClean="0"/>
              <a:t>средних общеобразовательных школ</a:t>
            </a:r>
            <a:endParaRPr lang="ru-RU" sz="28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35577" y="4127862"/>
            <a:ext cx="7979773" cy="252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дошкольных образовательных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организаций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731 детей посещают детские сады и ясли</a:t>
            </a:r>
          </a:p>
        </p:txBody>
      </p:sp>
    </p:spTree>
    <p:extLst>
      <p:ext uri="{BB962C8B-B14F-4D97-AF65-F5344CB8AC3E}">
        <p14:creationId xmlns:p14="http://schemas.microsoft.com/office/powerpoint/2010/main" val="33592336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1" y="2546210"/>
            <a:ext cx="6112847" cy="4076658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Рисунок 2" descr="P108087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166" y="212271"/>
            <a:ext cx="4545874" cy="340940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61066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SA538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302" y="2377441"/>
            <a:ext cx="5538651" cy="41539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2" name="Рисунок 1" descr="P109059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2" y="206316"/>
            <a:ext cx="4568158" cy="342611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3" name="Рисунок 2" descr="SSA5382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863" y="530677"/>
            <a:ext cx="4692256" cy="35191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8164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416" y="362494"/>
            <a:ext cx="5146765" cy="3860074"/>
          </a:xfrm>
          <a:prstGeom prst="rect">
            <a:avLst/>
          </a:prstGeom>
        </p:spPr>
      </p:pic>
      <p:pic>
        <p:nvPicPr>
          <p:cNvPr id="2" name="Рисунок 1" descr="IMG_159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31" y="3409406"/>
            <a:ext cx="4839789" cy="322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161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359229"/>
            <a:ext cx="4346665" cy="289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5" y="3239590"/>
            <a:ext cx="4598126" cy="3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338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0"/>
            <a:ext cx="3901440" cy="29260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4320" y="389619"/>
            <a:ext cx="6244046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Учебные пособия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98761"/>
            <a:ext cx="8717535" cy="4355182"/>
          </a:xfrm>
          <a:noFill/>
        </p:spPr>
        <p:txBody>
          <a:bodyPr>
            <a:noAutofit/>
          </a:bodyPr>
          <a:lstStyle/>
          <a:p>
            <a:r>
              <a:rPr lang="ru-RU" sz="1600" i="1" dirty="0"/>
              <a:t>-Антикоррупционное и правовое воспитание: Учебное пособие для учащихся 10-11 </a:t>
            </a:r>
            <a:r>
              <a:rPr lang="ru-RU" sz="1600" i="1" dirty="0" err="1" smtClean="0"/>
              <a:t>кл</a:t>
            </a:r>
            <a:r>
              <a:rPr lang="ru-RU" sz="1600" i="1" dirty="0" smtClean="0"/>
              <a:t>. общеобразовательных </a:t>
            </a:r>
            <a:r>
              <a:rPr lang="ru-RU" sz="1600" i="1" dirty="0"/>
              <a:t>учреждений, студентов колледжей и вузов/ К.Ф. </a:t>
            </a:r>
            <a:r>
              <a:rPr lang="ru-RU" sz="1600" i="1" dirty="0" err="1" smtClean="0"/>
              <a:t>Амииров</a:t>
            </a:r>
            <a:r>
              <a:rPr lang="ru-RU" sz="1600" i="1" dirty="0" smtClean="0"/>
              <a:t>, Д.К.Амирова-2-е </a:t>
            </a:r>
            <a:r>
              <a:rPr lang="ru-RU" sz="1600" i="1" dirty="0"/>
              <a:t>изд. -Казань: </a:t>
            </a:r>
            <a:r>
              <a:rPr lang="ru-RU" sz="1600" i="1" dirty="0" err="1"/>
              <a:t>Магариф-Вакыт</a:t>
            </a:r>
            <a:r>
              <a:rPr lang="ru-RU" sz="1600" i="1" dirty="0"/>
              <a:t>, 2011.-159 с, в количестве 300 экземпляров на русском и 200 экземпляров на татарском языках;	</a:t>
            </a:r>
            <a:endParaRPr lang="ru-RU" sz="1600" dirty="0"/>
          </a:p>
          <a:p>
            <a:r>
              <a:rPr lang="ru-RU" sz="1600" i="1" dirty="0"/>
              <a:t>-Формирование </a:t>
            </a:r>
            <a:r>
              <a:rPr lang="ru-RU" sz="1600" i="1" dirty="0" smtClean="0"/>
              <a:t>антикоррупционной </a:t>
            </a:r>
            <a:r>
              <a:rPr lang="ru-RU" sz="1600" i="1" dirty="0"/>
              <a:t>культуры у школьников: Учебное пособие </a:t>
            </a:r>
            <a:r>
              <a:rPr lang="ru-RU" sz="1600" i="1" dirty="0" smtClean="0"/>
              <a:t>для</a:t>
            </a:r>
            <a:r>
              <a:rPr lang="ru-RU" sz="1600" dirty="0"/>
              <a:t> </a:t>
            </a:r>
            <a:r>
              <a:rPr lang="ru-RU" sz="1600" i="1" dirty="0" smtClean="0"/>
              <a:t>учащихся    </a:t>
            </a:r>
            <a:r>
              <a:rPr lang="ru-RU" sz="1600" i="1" dirty="0"/>
              <a:t>10-11 </a:t>
            </a:r>
            <a:r>
              <a:rPr lang="ru-RU" sz="1600" i="1" dirty="0" err="1"/>
              <a:t>кл</a:t>
            </a:r>
            <a:r>
              <a:rPr lang="ru-RU" sz="1600" i="1" dirty="0"/>
              <a:t>.    общеобразовательных   учреждений   /   </a:t>
            </a:r>
            <a:r>
              <a:rPr lang="en-US" sz="1600" i="1" dirty="0"/>
              <a:t>P</a:t>
            </a:r>
            <a:r>
              <a:rPr lang="ru-RU" sz="1600" i="1" dirty="0"/>
              <a:t>.</a:t>
            </a:r>
            <a:r>
              <a:rPr lang="en-US" sz="1600" i="1" dirty="0"/>
              <a:t>P</a:t>
            </a:r>
            <a:r>
              <a:rPr lang="ru-RU" sz="1600" i="1" dirty="0"/>
              <a:t>. </a:t>
            </a:r>
            <a:r>
              <a:rPr lang="ru-RU" sz="1600" i="1" dirty="0" err="1" smtClean="0"/>
              <a:t>Замалетдинов</a:t>
            </a:r>
            <a:r>
              <a:rPr lang="ru-RU" sz="1600" i="1" dirty="0"/>
              <a:t>, </a:t>
            </a:r>
            <a:r>
              <a:rPr lang="ru-RU" sz="1600" i="1" dirty="0" err="1"/>
              <a:t>Е.М.Ибрагимова</a:t>
            </a:r>
            <a:r>
              <a:rPr lang="ru-RU" sz="1600" i="1" dirty="0"/>
              <a:t>; Д.К. </a:t>
            </a:r>
            <a:r>
              <a:rPr lang="ru-RU" sz="1600" i="1" dirty="0" err="1"/>
              <a:t>Амирова</a:t>
            </a:r>
            <a:r>
              <a:rPr lang="ru-RU" sz="1600" i="1" dirty="0"/>
              <a:t>. - Казань: Магариф-Вакыт,2010.-159 с. в количестве 273 экземпляров на русском и 179 экземпляров на татарском языках;  </a:t>
            </a:r>
            <a:endParaRPr lang="ru-RU" sz="1600" dirty="0"/>
          </a:p>
          <a:p>
            <a:r>
              <a:rPr lang="ru-RU" sz="1600" i="1" dirty="0"/>
              <a:t>- Профилактика   нарушений,   связанных   с   проявлением   коррупции   в   сфере образовательной деятельности: Методической пособие / </a:t>
            </a:r>
            <a:r>
              <a:rPr lang="ru-RU" sz="1600" i="1" dirty="0" err="1"/>
              <a:t>Л.Е.Кириллова</a:t>
            </a:r>
            <a:r>
              <a:rPr lang="ru-RU" sz="1600" i="1" dirty="0"/>
              <a:t>, А.Е. Кириллов.- Казань: </a:t>
            </a:r>
            <a:r>
              <a:rPr lang="ru-RU" sz="1600" i="1" dirty="0" err="1"/>
              <a:t>Магариф-Вакыт</a:t>
            </a:r>
            <a:r>
              <a:rPr lang="ru-RU" sz="1600" i="1" dirty="0"/>
              <a:t>, 2011. - 143 с. в количестве 60 экземпляров на русском и 50 экземпляров на татарском языках;</a:t>
            </a:r>
            <a:endParaRPr lang="ru-RU" sz="1600" dirty="0"/>
          </a:p>
          <a:p>
            <a:r>
              <a:rPr lang="ru-RU" sz="1600" i="1" dirty="0"/>
              <a:t>- Антикоррупционное и правовое воспитание. </a:t>
            </a:r>
            <a:r>
              <a:rPr lang="ru-RU" sz="1600" i="1" dirty="0" err="1"/>
              <a:t>Амиров</a:t>
            </a:r>
            <a:r>
              <a:rPr lang="ru-RU" sz="1600" i="1" dirty="0"/>
              <a:t> К.Ф , в количестве 30 экземпляров на русском языке;</a:t>
            </a:r>
            <a:endParaRPr lang="ru-RU" sz="1600" dirty="0"/>
          </a:p>
          <a:p>
            <a:r>
              <a:rPr lang="ru-RU" sz="1600" i="1" dirty="0"/>
              <a:t>- Формирование антикоррупционной нравственно-правовой культуры. Сафронова, в количестве 60 экземпляров на русском языке.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818764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023" y="0"/>
            <a:ext cx="7560297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Реализация антикоррупционной программы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6" y="1168036"/>
            <a:ext cx="8934994" cy="5689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Включение в </a:t>
            </a:r>
            <a:r>
              <a:rPr lang="ru-RU" sz="2000" dirty="0"/>
              <a:t>планы учебно-воспитательной работы </a:t>
            </a:r>
            <a:r>
              <a:rPr lang="ru-RU" sz="2000" dirty="0" smtClean="0"/>
              <a:t>мероприятий, классных часов и элективных курсов антикоррупционной направленности</a:t>
            </a:r>
          </a:p>
          <a:p>
            <a:r>
              <a:rPr lang="ru-RU" sz="2000" dirty="0" smtClean="0"/>
              <a:t>Разработаны программные, нормативные рабочие документы и материалы по </a:t>
            </a:r>
            <a:r>
              <a:rPr lang="ru-RU" sz="2000" dirty="0" err="1" smtClean="0"/>
              <a:t>антикоррупционному</a:t>
            </a:r>
            <a:r>
              <a:rPr lang="ru-RU" sz="2000" dirty="0" smtClean="0"/>
              <a:t> законодательству</a:t>
            </a:r>
          </a:p>
          <a:p>
            <a:r>
              <a:rPr lang="ru-RU" sz="2000" dirty="0" err="1" smtClean="0"/>
              <a:t>Антикоррупционное</a:t>
            </a:r>
            <a:r>
              <a:rPr lang="ru-RU" sz="2000" dirty="0" smtClean="0"/>
              <a:t> образование педагогов через организацию семинаров-практикумов, педсоветов, а также изучение нормативных документов по вопросам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направленности;</a:t>
            </a:r>
          </a:p>
          <a:p>
            <a:r>
              <a:rPr lang="ru-RU" sz="2000" dirty="0" smtClean="0"/>
              <a:t>Ежегодные общие родительские собрания на тему: «</a:t>
            </a:r>
            <a:r>
              <a:rPr lang="ru-RU" sz="2000" dirty="0" err="1" smtClean="0"/>
              <a:t>Антикоррупционная</a:t>
            </a:r>
            <a:r>
              <a:rPr lang="ru-RU" sz="2000" dirty="0" smtClean="0"/>
              <a:t> политика государства», «Способы борьбы с коррупцией», «Правовое воспитание граждан», оформляются стенды в родительских уголках с законодательными и иными материалами по вопросам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политики.</a:t>
            </a:r>
          </a:p>
          <a:p>
            <a:r>
              <a:rPr lang="ru-RU" sz="2000" dirty="0" smtClean="0"/>
              <a:t>Утвержден административный регламент “Постановка на учет и зачисление  детей в образовательные учреждения, реализующие основную общеобразовательную программу дошкольного образования  (детские сады) в Рыбно-Слободском муниципальном  районе”</a:t>
            </a:r>
          </a:p>
        </p:txBody>
      </p:sp>
    </p:spTree>
    <p:extLst>
      <p:ext uri="{BB962C8B-B14F-4D97-AF65-F5344CB8AC3E}">
        <p14:creationId xmlns:p14="http://schemas.microsoft.com/office/powerpoint/2010/main" val="27746415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07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28" y="182880"/>
            <a:ext cx="5270863" cy="351390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3" name="Рисунок 2" descr="SAM_131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612571"/>
            <a:ext cx="5172892" cy="387966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1146289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401" y="2733709"/>
            <a:ext cx="6598763" cy="137307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пгт</a:t>
            </a:r>
            <a:r>
              <a:rPr lang="ru-RU" dirty="0" smtClean="0"/>
              <a:t> Рыбная Слобода</a:t>
            </a:r>
          </a:p>
          <a:p>
            <a:r>
              <a:rPr lang="ru-RU" smtClean="0"/>
              <a:t>июн</a:t>
            </a:r>
            <a:r>
              <a:rPr lang="ru-RU" smtClean="0"/>
              <a:t>ь 2015г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0168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TC104033917[[fn=Берлин]]</Template>
  <TotalTime>195</TotalTime>
  <Words>221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Берлин</vt:lpstr>
      <vt:lpstr>Антикоррупционная работа в образовательных организациях Рыбно-Слободского муниципального района</vt:lpstr>
      <vt:lpstr>Система образования  Рыбно-Слободского муниципального района</vt:lpstr>
      <vt:lpstr>Презентация PowerPoint</vt:lpstr>
      <vt:lpstr>Презентация PowerPoint</vt:lpstr>
      <vt:lpstr>Презентация PowerPoint</vt:lpstr>
      <vt:lpstr>Учебные пособия</vt:lpstr>
      <vt:lpstr>Реализация антикоррупционной программы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Моисеев</dc:creator>
  <cp:lastModifiedBy>Шайхутдинов</cp:lastModifiedBy>
  <cp:revision>36</cp:revision>
  <dcterms:created xsi:type="dcterms:W3CDTF">2013-06-25T06:19:18Z</dcterms:created>
  <dcterms:modified xsi:type="dcterms:W3CDTF">2015-06-03T07:12:15Z</dcterms:modified>
</cp:coreProperties>
</file>